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C617C-7B8F-462D-A567-DDB3FFE0BF23}" type="datetimeFigureOut">
              <a:rPr lang="ru-RU" smtClean="0"/>
              <a:pPr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484B5-CD37-4149-B1BC-775DE9ACEB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epositphotos_153116132-stock-photo-medical-symbol-is-snake-and.jpg"/>
          <p:cNvPicPr>
            <a:picLocks noChangeAspect="1"/>
          </p:cNvPicPr>
          <p:nvPr/>
        </p:nvPicPr>
        <p:blipFill>
          <a:blip r:embed="rId2"/>
          <a:srcRect b="7144"/>
          <a:stretch>
            <a:fillRect/>
          </a:stretch>
        </p:blipFill>
        <p:spPr>
          <a:xfrm>
            <a:off x="785786" y="214290"/>
            <a:ext cx="7572428" cy="6508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dirty="0" err="1" smtClean="0"/>
              <a:t>Поради</a:t>
            </a:r>
            <a:r>
              <a:rPr lang="ru-RU" sz="3200" dirty="0" smtClean="0"/>
              <a:t> </a:t>
            </a:r>
            <a:r>
              <a:rPr lang="ru-RU" sz="3200" dirty="0" err="1" smtClean="0"/>
              <a:t>медичного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працівника</a:t>
            </a:r>
            <a:r>
              <a:rPr lang="ru-RU" sz="3200" dirty="0" smtClean="0"/>
              <a:t> </a:t>
            </a:r>
            <a:r>
              <a:rPr lang="ru-RU" sz="3200" dirty="0" err="1" smtClean="0"/>
              <a:t>здобувачам</a:t>
            </a:r>
            <a:r>
              <a:rPr lang="ru-RU" sz="3200" dirty="0" smtClean="0"/>
              <a:t> </a:t>
            </a:r>
            <a:r>
              <a:rPr lang="ru-RU" sz="3200" dirty="0" err="1" smtClean="0"/>
              <a:t>освіти</a:t>
            </a:r>
            <a:r>
              <a:rPr lang="ru-RU" sz="3200" dirty="0" smtClean="0"/>
              <a:t> та </a:t>
            </a:r>
            <a:r>
              <a:rPr lang="ru-RU" sz="3200" dirty="0" err="1" smtClean="0"/>
              <a:t>працівникам</a:t>
            </a:r>
            <a:r>
              <a:rPr lang="ru-RU" sz="3200" dirty="0" smtClean="0"/>
              <a:t> </a:t>
            </a:r>
            <a:r>
              <a:rPr lang="ru-RU" sz="3200" dirty="0" err="1" smtClean="0"/>
              <a:t>ліцею</a:t>
            </a:r>
            <a:r>
              <a:rPr lang="ru-RU" sz="3200" dirty="0" smtClean="0"/>
              <a:t>, </a:t>
            </a:r>
            <a:r>
              <a:rPr lang="ru-RU" sz="3200" dirty="0" err="1" smtClean="0"/>
              <a:t>щодо</a:t>
            </a:r>
            <a:r>
              <a:rPr lang="ru-RU" sz="3200" dirty="0" smtClean="0"/>
              <a:t> </a:t>
            </a:r>
            <a:r>
              <a:rPr lang="ru-RU" sz="3200" dirty="0" err="1" smtClean="0"/>
              <a:t>захисту</a:t>
            </a:r>
            <a:r>
              <a:rPr lang="ru-RU" sz="3200" dirty="0" smtClean="0"/>
              <a:t> </a:t>
            </a:r>
            <a:r>
              <a:rPr lang="ru-RU" sz="3200" dirty="0" err="1" smtClean="0"/>
              <a:t>власного</a:t>
            </a:r>
            <a:r>
              <a:rPr lang="ru-RU" sz="3200" dirty="0" smtClean="0"/>
              <a:t> здоров</a:t>
            </a:r>
            <a:r>
              <a:rPr lang="en-US" sz="3200" dirty="0" smtClean="0"/>
              <a:t>’</a:t>
            </a:r>
            <a:r>
              <a:rPr lang="uk-UA" sz="3200" dirty="0" smtClean="0"/>
              <a:t>я.</a:t>
            </a:r>
            <a:endParaRPr lang="ru-RU" sz="3200" dirty="0"/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uk-UA" sz="2800" dirty="0" smtClean="0"/>
          </a:p>
          <a:p>
            <a:pPr eaLnBrk="1" hangingPunct="1"/>
            <a:r>
              <a:rPr lang="uk-UA" sz="2800" dirty="0" smtClean="0"/>
              <a:t>Спалах інфекції </a:t>
            </a:r>
            <a:r>
              <a:rPr lang="en-US" sz="2800" dirty="0" smtClean="0"/>
              <a:t>COVID-19</a:t>
            </a:r>
            <a:r>
              <a:rPr lang="uk-UA" sz="2800" dirty="0" smtClean="0"/>
              <a:t> продовжується, і його вже не один раз порівнювали із грипом. Обидві інфекції відносяться до групи респіраторних, але є важливі відмінності з точки зору вірусних збудників, та їх розповсюдження. В свою чергу це корегує особливості, щодо мір захисту у відповідь на кожну із цих інфекцій.</a:t>
            </a: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dirty="0" smtClean="0"/>
              <a:t>В чому схожість збудників </a:t>
            </a:r>
            <a:r>
              <a:rPr lang="en-US" dirty="0" smtClean="0"/>
              <a:t>COVID-19 </a:t>
            </a:r>
            <a:r>
              <a:rPr lang="uk-UA" dirty="0" smtClean="0"/>
              <a:t>та грипу?</a:t>
            </a:r>
            <a:endParaRPr lang="ru-RU" dirty="0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uk-UA" sz="1800" dirty="0" smtClean="0"/>
              <a:t>По-перше як</a:t>
            </a:r>
            <a:r>
              <a:rPr lang="en-US" sz="1800" dirty="0" smtClean="0"/>
              <a:t> COVID-19 </a:t>
            </a:r>
            <a:r>
              <a:rPr lang="ru-RU" sz="1800" dirty="0" smtClean="0"/>
              <a:t>, так </a:t>
            </a:r>
            <a:r>
              <a:rPr lang="ru-RU" sz="1800" dirty="0" err="1" smtClean="0"/>
              <a:t>і</a:t>
            </a:r>
            <a:r>
              <a:rPr lang="ru-RU" sz="1800" dirty="0" smtClean="0"/>
              <a:t> </a:t>
            </a:r>
            <a:r>
              <a:rPr lang="ru-RU" sz="1800" dirty="0" err="1" smtClean="0"/>
              <a:t>грип</a:t>
            </a:r>
            <a:r>
              <a:rPr lang="ru-RU" sz="1800" dirty="0" smtClean="0"/>
              <a:t> </a:t>
            </a:r>
            <a:r>
              <a:rPr lang="ru-RU" sz="1800" dirty="0" err="1" smtClean="0"/>
              <a:t>мають</a:t>
            </a:r>
            <a:r>
              <a:rPr lang="ru-RU" sz="1800" dirty="0" smtClean="0"/>
              <a:t> схожу </a:t>
            </a:r>
            <a:r>
              <a:rPr lang="ru-RU" sz="1800" dirty="0" err="1" smtClean="0"/>
              <a:t>клінічну</a:t>
            </a:r>
            <a:r>
              <a:rPr lang="ru-RU" sz="1800" dirty="0" smtClean="0"/>
              <a:t> картину, так як </a:t>
            </a:r>
            <a:r>
              <a:rPr lang="ru-RU" sz="1800" dirty="0" err="1" smtClean="0"/>
              <a:t>обидва</a:t>
            </a:r>
            <a:r>
              <a:rPr lang="ru-RU" sz="1800" dirty="0" smtClean="0"/>
              <a:t> </a:t>
            </a:r>
            <a:r>
              <a:rPr lang="ru-RU" sz="1800" dirty="0" err="1" smtClean="0"/>
              <a:t>віруса</a:t>
            </a:r>
            <a:r>
              <a:rPr lang="ru-RU" sz="1800" dirty="0" smtClean="0"/>
              <a:t> </a:t>
            </a:r>
            <a:r>
              <a:rPr lang="ru-RU" sz="1800" dirty="0" err="1" smtClean="0"/>
              <a:t>викликають</a:t>
            </a:r>
            <a:r>
              <a:rPr lang="ru-RU" sz="1800" dirty="0" smtClean="0"/>
              <a:t> </a:t>
            </a:r>
            <a:r>
              <a:rPr lang="ru-RU" sz="1800" dirty="0" err="1" smtClean="0"/>
              <a:t>респіраторне</a:t>
            </a:r>
            <a:r>
              <a:rPr lang="ru-RU" sz="1800" dirty="0" smtClean="0"/>
              <a:t> </a:t>
            </a:r>
            <a:r>
              <a:rPr lang="ru-RU" sz="1800" dirty="0" err="1" smtClean="0"/>
              <a:t>захворювання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варіантами</a:t>
            </a:r>
            <a:r>
              <a:rPr lang="ru-RU" sz="1800" dirty="0" smtClean="0"/>
              <a:t> </a:t>
            </a:r>
            <a:r>
              <a:rPr lang="ru-RU" sz="1800" dirty="0" err="1" smtClean="0"/>
              <a:t>протікання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від</a:t>
            </a:r>
            <a:r>
              <a:rPr lang="ru-RU" sz="1800" dirty="0" smtClean="0"/>
              <a:t> </a:t>
            </a:r>
            <a:r>
              <a:rPr lang="ru-RU" sz="1800" dirty="0" err="1" smtClean="0"/>
              <a:t>безсимптомного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легкого, до </a:t>
            </a:r>
            <a:r>
              <a:rPr lang="ru-RU" sz="1800" dirty="0" err="1" smtClean="0"/>
              <a:t>важкого</a:t>
            </a:r>
            <a:r>
              <a:rPr lang="ru-RU" sz="1800" dirty="0" smtClean="0"/>
              <a:t>, </a:t>
            </a:r>
            <a:r>
              <a:rPr lang="ru-RU" sz="1800" dirty="0" err="1" smtClean="0"/>
              <a:t>або</a:t>
            </a:r>
            <a:r>
              <a:rPr lang="ru-RU" sz="1800" dirty="0" smtClean="0"/>
              <a:t> </a:t>
            </a:r>
            <a:r>
              <a:rPr lang="ru-RU" sz="1800" dirty="0" err="1" smtClean="0"/>
              <a:t>зі</a:t>
            </a:r>
            <a:r>
              <a:rPr lang="ru-RU" sz="1800" dirty="0" smtClean="0"/>
              <a:t> </a:t>
            </a:r>
            <a:r>
              <a:rPr lang="ru-RU" sz="1800" dirty="0" err="1" smtClean="0"/>
              <a:t>смертельним</a:t>
            </a:r>
            <a:r>
              <a:rPr lang="ru-RU" sz="1800" dirty="0" smtClean="0"/>
              <a:t> </a:t>
            </a:r>
            <a:r>
              <a:rPr lang="ru-RU" sz="1800" dirty="0" err="1" smtClean="0"/>
              <a:t>наслідком</a:t>
            </a:r>
            <a:r>
              <a:rPr lang="ru-RU" sz="1800" dirty="0" smtClean="0"/>
              <a:t>. </a:t>
            </a:r>
          </a:p>
          <a:p>
            <a:pPr algn="just" eaLnBrk="1" hangingPunct="1"/>
            <a:r>
              <a:rPr lang="ru-RU" sz="1800" dirty="0" err="1" smtClean="0"/>
              <a:t>По-друге</a:t>
            </a:r>
            <a:r>
              <a:rPr lang="ru-RU" sz="1800" dirty="0" smtClean="0"/>
              <a:t> </a:t>
            </a:r>
            <a:r>
              <a:rPr lang="ru-RU" sz="1800" dirty="0" err="1" smtClean="0"/>
              <a:t>обидва</a:t>
            </a:r>
            <a:r>
              <a:rPr lang="ru-RU" sz="1800" dirty="0" smtClean="0"/>
              <a:t> </a:t>
            </a:r>
            <a:r>
              <a:rPr lang="ru-RU" sz="1800" dirty="0" err="1" smtClean="0"/>
              <a:t>віруси</a:t>
            </a:r>
            <a:r>
              <a:rPr lang="ru-RU" sz="1800" dirty="0" smtClean="0"/>
              <a:t> </a:t>
            </a:r>
            <a:r>
              <a:rPr lang="ru-RU" sz="1800" dirty="0" err="1" smtClean="0"/>
              <a:t>передаються</a:t>
            </a:r>
            <a:r>
              <a:rPr lang="ru-RU" sz="1800" dirty="0" smtClean="0"/>
              <a:t>  </a:t>
            </a:r>
            <a:r>
              <a:rPr lang="ru-RU" sz="1800" dirty="0" err="1" smtClean="0"/>
              <a:t>респіраторним</a:t>
            </a:r>
            <a:r>
              <a:rPr lang="ru-RU" sz="1800" dirty="0" smtClean="0"/>
              <a:t> шляхом (кашлю, </a:t>
            </a:r>
            <a:r>
              <a:rPr lang="ru-RU" sz="1800" dirty="0" err="1" smtClean="0"/>
              <a:t>чханні</a:t>
            </a:r>
            <a:r>
              <a:rPr lang="ru-RU" sz="1800" dirty="0" smtClean="0"/>
              <a:t>). </a:t>
            </a:r>
          </a:p>
          <a:p>
            <a:pPr algn="just" eaLnBrk="1" hangingPunct="1">
              <a:buNone/>
            </a:pPr>
            <a:r>
              <a:rPr lang="uk-UA" sz="1800" dirty="0" smtClean="0"/>
              <a:t>Таким чином в обох випадках будуть результативними одні і </a:t>
            </a:r>
            <a:r>
              <a:rPr lang="uk-UA" sz="1800" dirty="0" err="1" smtClean="0"/>
              <a:t>тіж</a:t>
            </a:r>
            <a:r>
              <a:rPr lang="uk-UA" sz="1800" dirty="0" smtClean="0"/>
              <a:t> міри запобігання розповсюдження хвороби: </a:t>
            </a:r>
          </a:p>
          <a:p>
            <a:pPr algn="just" eaLnBrk="1" hangingPunct="1">
              <a:buNone/>
            </a:pPr>
            <a:r>
              <a:rPr lang="uk-UA" sz="1800" dirty="0" smtClean="0"/>
              <a:t>    1. дотримання правил індивідуальної гігієни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uk-UA" sz="1800" dirty="0" smtClean="0"/>
              <a:t>- миття рук та обличчя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uk-UA" sz="1800" dirty="0" smtClean="0"/>
              <a:t>- використання </a:t>
            </a:r>
            <a:r>
              <a:rPr lang="uk-UA" sz="1800" dirty="0" err="1" smtClean="0"/>
              <a:t>деззасобів</a:t>
            </a:r>
            <a:r>
              <a:rPr lang="uk-UA" sz="1800" dirty="0" smtClean="0"/>
              <a:t> на основі спирту при знаходженні в громадських місцях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uk-UA" sz="1800" dirty="0" smtClean="0"/>
              <a:t>- користування одноразовими серветками, або хустинкою при чханні та кашлю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uk-UA" sz="1800" dirty="0" smtClean="0"/>
              <a:t>    2. дотримання правил безпеки у громадських місцях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uk-UA" sz="1800" dirty="0" smtClean="0"/>
              <a:t>- збереження дистанції </a:t>
            </a:r>
          </a:p>
          <a:p>
            <a:pPr algn="just">
              <a:buNone/>
            </a:pPr>
            <a:r>
              <a:rPr lang="uk-UA" sz="1800" dirty="0" smtClean="0"/>
              <a:t>- не торкатися брудними руками обличчя, очей, носа, рота</a:t>
            </a:r>
            <a:endParaRPr lang="ru-RU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uk-UA" dirty="0" smtClean="0"/>
              <a:t>В чому різниця збудників </a:t>
            </a:r>
            <a:r>
              <a:rPr lang="en-US" dirty="0" smtClean="0"/>
              <a:t>COVID-19 </a:t>
            </a:r>
            <a:r>
              <a:rPr lang="uk-UA" dirty="0" smtClean="0"/>
              <a:t>та грипу? </a:t>
            </a:r>
            <a:endParaRPr lang="ru-RU" dirty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dirty="0" smtClean="0"/>
              <a:t>Важливими відмінностями є темпи передачі інфекції. Час від моменту зараження до проявів </a:t>
            </a:r>
            <a:r>
              <a:rPr lang="uk-UA" dirty="0" smtClean="0"/>
              <a:t>симптомів</a:t>
            </a:r>
            <a:r>
              <a:rPr lang="uk-UA" dirty="0" smtClean="0"/>
              <a:t>, та час між зараженням одної особи від іншого при грипі менше. По оцінкам час генерації при </a:t>
            </a:r>
            <a:r>
              <a:rPr lang="en-US" dirty="0" smtClean="0"/>
              <a:t>COVID-19 </a:t>
            </a:r>
            <a:r>
              <a:rPr lang="uk-UA" dirty="0" smtClean="0"/>
              <a:t>складає 5-6 днів, тоді як при грипі – 3 дні. Це означає, що грип розповсюджується значно швидше.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uk-UA" dirty="0" smtClean="0"/>
              <a:t> Прояви хвороби</a:t>
            </a:r>
            <a:endParaRPr lang="ru-RU" dirty="0"/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uk-UA" dirty="0" smtClean="0"/>
              <a:t>Млявість</a:t>
            </a:r>
          </a:p>
          <a:p>
            <a:pPr eaLnBrk="1" hangingPunct="1"/>
            <a:r>
              <a:rPr lang="uk-UA" dirty="0" smtClean="0"/>
              <a:t>Біль або відчуття сухості у горлі</a:t>
            </a:r>
          </a:p>
          <a:p>
            <a:pPr eaLnBrk="1" hangingPunct="1"/>
            <a:r>
              <a:rPr lang="uk-UA" dirty="0" smtClean="0"/>
              <a:t>Головний біль</a:t>
            </a:r>
            <a:r>
              <a:rPr lang="ru-RU" dirty="0" smtClean="0"/>
              <a:t> та </a:t>
            </a:r>
            <a:r>
              <a:rPr lang="ru-RU" dirty="0" err="1" smtClean="0"/>
              <a:t>біль</a:t>
            </a:r>
            <a:r>
              <a:rPr lang="ru-RU" dirty="0" smtClean="0"/>
              <a:t> у очах</a:t>
            </a:r>
          </a:p>
          <a:p>
            <a:pPr eaLnBrk="1" hangingPunct="1"/>
            <a:r>
              <a:rPr lang="uk-UA" dirty="0" smtClean="0"/>
              <a:t>Підвищення температури</a:t>
            </a:r>
          </a:p>
          <a:p>
            <a:pPr eaLnBrk="1" hangingPunct="1"/>
            <a:r>
              <a:rPr lang="uk-UA" dirty="0" smtClean="0"/>
              <a:t>Біль у м</a:t>
            </a:r>
            <a:r>
              <a:rPr lang="en-US" dirty="0" smtClean="0"/>
              <a:t>’</a:t>
            </a:r>
            <a:r>
              <a:rPr lang="uk-UA" dirty="0" smtClean="0"/>
              <a:t>язах</a:t>
            </a:r>
          </a:p>
          <a:p>
            <a:pPr eaLnBrk="1" hangingPunct="1"/>
            <a:r>
              <a:rPr lang="uk-UA" dirty="0" smtClean="0"/>
              <a:t>Біль або печія у грудях</a:t>
            </a:r>
          </a:p>
          <a:p>
            <a:pPr eaLnBrk="1" hangingPunct="1"/>
            <a:r>
              <a:rPr lang="uk-UA" dirty="0" smtClean="0"/>
              <a:t>Відчуття задухи</a:t>
            </a:r>
          </a:p>
          <a:p>
            <a:pPr eaLnBrk="1" hangingPunct="1"/>
            <a:r>
              <a:rPr lang="uk-UA" dirty="0" smtClean="0"/>
              <a:t>Сухий  кашель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Дії при проявах захворювання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 smtClean="0"/>
              <a:t>Якщо ви відчули в себе прояви захворювання, ви маєте зателефонувати своєму сімейному лікарю.</a:t>
            </a:r>
          </a:p>
          <a:p>
            <a:pPr>
              <a:buNone/>
            </a:pPr>
            <a:r>
              <a:rPr lang="uk-UA" dirty="0" smtClean="0"/>
              <a:t>Поговоривши з вами, сімейний лікар оцінить вашу ситуацію і дасть конкретні поради щодо подальших дій.</a:t>
            </a:r>
          </a:p>
          <a:p>
            <a:pPr>
              <a:buNone/>
            </a:pPr>
            <a:r>
              <a:rPr lang="uk-UA" dirty="0" smtClean="0"/>
              <a:t>Він може запропонувати прийти на прийом у поліклініку, або скаже залишатися вдома і сам прийде до вас на виклик.</a:t>
            </a:r>
          </a:p>
          <a:p>
            <a:pPr>
              <a:buNone/>
            </a:pPr>
            <a:r>
              <a:rPr lang="uk-UA" dirty="0" smtClean="0"/>
              <a:t>Може дати пораду стосовно лікування по телефону, а може сказати негайно викликати </a:t>
            </a:r>
            <a:r>
              <a:rPr lang="uk-UA" dirty="0" err="1" smtClean="0"/>
              <a:t>“швидку”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БАЖАЄМО ЗДОРОВ’Я</a:t>
            </a:r>
            <a:endParaRPr lang="ru-RU" dirty="0"/>
          </a:p>
        </p:txBody>
      </p:sp>
      <p:pic>
        <p:nvPicPr>
          <p:cNvPr id="5" name="Рисунок 4" descr="Extended-Family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14422"/>
            <a:ext cx="7858148" cy="52336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368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Поради медичного працівника здобувачам освіти та працівникам ліцею, щодо захисту власного здоров’я.</vt:lpstr>
      <vt:lpstr>В чому схожість збудників COVID-19 та грипу?</vt:lpstr>
      <vt:lpstr>В чому різниця збудників COVID-19 та грипу? </vt:lpstr>
      <vt:lpstr> Прояви хвороби</vt:lpstr>
      <vt:lpstr>Дії при проявах захворювання</vt:lpstr>
      <vt:lpstr>БАЖАЄМО ЗДОРОВ’Я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Galia</dc:creator>
  <cp:lastModifiedBy>User</cp:lastModifiedBy>
  <cp:revision>9</cp:revision>
  <dcterms:created xsi:type="dcterms:W3CDTF">2020-06-01T12:57:10Z</dcterms:created>
  <dcterms:modified xsi:type="dcterms:W3CDTF">2020-06-02T12:11:43Z</dcterms:modified>
</cp:coreProperties>
</file>