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8" r:id="rId7"/>
    <p:sldId id="262" r:id="rId8"/>
    <p:sldId id="266" r:id="rId9"/>
    <p:sldId id="263" r:id="rId10"/>
    <p:sldId id="264" r:id="rId11"/>
    <p:sldId id="265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52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438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cat>
            <c:strRef>
              <c:f>Лист1!$A$2:$A$9</c:f>
              <c:strCache>
                <c:ptCount val="8"/>
                <c:pt idx="0">
                  <c:v>16,2 тис.</c:v>
                </c:pt>
                <c:pt idx="1">
                  <c:v>21,4 тис</c:v>
                </c:pt>
                <c:pt idx="2">
                  <c:v>73,6 тис</c:v>
                </c:pt>
                <c:pt idx="3">
                  <c:v>48,2 тис</c:v>
                </c:pt>
                <c:pt idx="4">
                  <c:v>83 тис</c:v>
                </c:pt>
                <c:pt idx="5">
                  <c:v>28 тис</c:v>
                </c:pt>
                <c:pt idx="6">
                  <c:v>54,7тис</c:v>
                </c:pt>
                <c:pt idx="7">
                  <c:v>28,6 тис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16.2</c:v>
                </c:pt>
                <c:pt idx="1">
                  <c:v>21.4</c:v>
                </c:pt>
                <c:pt idx="2">
                  <c:v>73.599999999999994</c:v>
                </c:pt>
                <c:pt idx="3">
                  <c:v>48.2</c:v>
                </c:pt>
                <c:pt idx="4">
                  <c:v>83</c:v>
                </c:pt>
                <c:pt idx="5">
                  <c:v>28</c:v>
                </c:pt>
                <c:pt idx="6">
                  <c:v>54.7</c:v>
                </c:pt>
                <c:pt idx="7">
                  <c:v>28.6</c:v>
                </c:pt>
              </c:numCache>
            </c:numRef>
          </c:val>
        </c:ser>
        <c:dLbls/>
      </c:pie3DChart>
    </c:plotArea>
    <c:legend>
      <c:legendPos val="b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Захворювання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онкологічні</c:v>
                </c:pt>
                <c:pt idx="1">
                  <c:v>серцево-судинні</c:v>
                </c:pt>
                <c:pt idx="2">
                  <c:v>травматологічні</c:v>
                </c:pt>
                <c:pt idx="3">
                  <c:v>інфекційні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</c:v>
                </c:pt>
                <c:pt idx="1">
                  <c:v>23</c:v>
                </c:pt>
                <c:pt idx="2">
                  <c:v>19</c:v>
                </c:pt>
                <c:pt idx="3">
                  <c:v>17</c:v>
                </c:pt>
              </c:numCache>
            </c:numRef>
          </c:val>
        </c:ser>
        <c:dLbls/>
        <c:shape val="cylinder"/>
        <c:axId val="77265152"/>
        <c:axId val="79106048"/>
        <c:axId val="0"/>
      </c:bar3DChart>
      <c:catAx>
        <c:axId val="77265152"/>
        <c:scaling>
          <c:orientation val="minMax"/>
        </c:scaling>
        <c:axPos val="b"/>
        <c:tickLblPos val="nextTo"/>
        <c:crossAx val="79106048"/>
        <c:crosses val="autoZero"/>
        <c:auto val="1"/>
        <c:lblAlgn val="ctr"/>
        <c:lblOffset val="100"/>
      </c:catAx>
      <c:valAx>
        <c:axId val="79106048"/>
        <c:scaling>
          <c:orientation val="minMax"/>
        </c:scaling>
        <c:axPos val="l"/>
        <c:majorGridlines/>
        <c:numFmt formatCode="General" sourceLinked="1"/>
        <c:tickLblPos val="nextTo"/>
        <c:crossAx val="772651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7D9F2-138D-4194-9135-A610DC015E0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75044-68C9-490A-A9FE-BF8AB9F12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89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DC02-F685-49D6-8892-3F530148404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A056-BB51-4CF8-A006-2BB5B6503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29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DC02-F685-49D6-8892-3F530148404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A056-BB51-4CF8-A006-2BB5B6503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75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DC02-F685-49D6-8892-3F530148404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A056-BB51-4CF8-A006-2BB5B6503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804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DC02-F685-49D6-8892-3F530148404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A056-BB51-4CF8-A006-2BB5B6503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33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DC02-F685-49D6-8892-3F530148404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A056-BB51-4CF8-A006-2BB5B6503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88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DC02-F685-49D6-8892-3F530148404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A056-BB51-4CF8-A006-2BB5B6503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51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DC02-F685-49D6-8892-3F530148404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A056-BB51-4CF8-A006-2BB5B6503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41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DC02-F685-49D6-8892-3F530148404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A056-BB51-4CF8-A006-2BB5B6503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70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DC02-F685-49D6-8892-3F530148404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A056-BB51-4CF8-A006-2BB5B6503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793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DC02-F685-49D6-8892-3F530148404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A056-BB51-4CF8-A006-2BB5B6503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42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DC02-F685-49D6-8892-3F530148404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A056-BB51-4CF8-A006-2BB5B6503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218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1DC02-F685-49D6-8892-3F530148404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3A056-BB51-4CF8-A006-2BB5B6503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61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5331" y="18864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Криворізький професійний гірничо-металургійний ліцей</a:t>
            </a:r>
            <a:endParaRPr lang="ru-RU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3626" y="1700808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Світовий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охороною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4941168"/>
            <a:ext cx="3091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Інженер з охорони праці</a:t>
            </a:r>
          </a:p>
          <a:p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Турманова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А.В.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27599" y="600913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 Кривий Ріг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860107"/>
            <a:ext cx="4234098" cy="3175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37181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970" y="39348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США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стратегія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Стратегічного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плану Департаменту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Сполучених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Штатів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177" y="1039817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Стандартні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заходи по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забезпеченню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закріплюються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місцевим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законодавством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першу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передбачають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підприємець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зобов’язаний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безпечні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устаткування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взуття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забезпечувати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безпечні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можливе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захистити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безпеку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добробут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111" y="3212976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штатів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випускають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детальні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розпорядження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передбачають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обмеження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використанню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небезпечних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вентиляції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водопостачання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забезпеченню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душовими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кабінами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4540" y="3068961"/>
            <a:ext cx="4469460" cy="2808311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595564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93037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підприємці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зобов’язані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інформувати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існуючі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небезпеки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вивчати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77281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цілодобова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гаряча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лінія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на яку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надходять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скарги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4049" y="3068960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подачі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скарги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(телефон,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письмове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звернення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підставою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негайної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факту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загрози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здоров’ю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людей.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4797152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Показником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результативності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гарячої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є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щорічне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нещасних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50 % за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п’ять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втрат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часу з причин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97" y="3692466"/>
            <a:ext cx="3762163" cy="2508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0362" y="282774"/>
            <a:ext cx="3980110" cy="2580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1007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435" y="404664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посідає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Канаді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503" y="2132856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обов’язковим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страхування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інформування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роботодавців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прав і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пільг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застрахованих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виплати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потерпілим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926" y="2420888"/>
            <a:ext cx="3944461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6391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519" y="565551"/>
            <a:ext cx="5994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картина стану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невтішною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173" y="1465419"/>
            <a:ext cx="6016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Щодня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гинуть люди, причиною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несприятливі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належного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інформування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можливі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нещасні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2636912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вживанні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рішучих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усуненню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безвідповідальності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посадових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роботодавців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стан умов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5816" y="3789040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безпечну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кваліфіковані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кадри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відповідальне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зацікавлене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конституційних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боку як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роботодавців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так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керівників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рівнях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1800" y="551723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склалася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ринку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інженерів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володіють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знаннями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здатних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реалізовувати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рівнях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3601" y="426708"/>
            <a:ext cx="2548879" cy="1911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333" b="90000" l="9948" r="898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738072"/>
            <a:ext cx="2383536" cy="31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774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403" y="1412776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укладено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Угоду про партнерство й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співробітництво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Україною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ЄС.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6615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1994 р.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2906603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Видано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низку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указів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постанов,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організаційних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засад для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Угоди;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затверджено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Стратегію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інтеграції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ЄС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започатковано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розроблення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галузевих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інтеграції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5157192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зазначених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центральне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відведено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питанням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адаптації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ЄС,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розбіжностей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нормативно-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правовими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актами 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62701"/>
            <a:ext cx="3707904" cy="2471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8794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200" y="3861048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правового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необхідним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як в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нормативній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правовій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так і в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практичній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проблем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можливе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підвищенні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роботодавців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керованості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292" y="385550"/>
            <a:ext cx="4095376" cy="2303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282962"/>
            <a:ext cx="4167547" cy="2514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658133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1620" y="692696"/>
            <a:ext cx="6840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71151"/>
            <a:ext cx="3839111" cy="4286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7247" y="3018889"/>
            <a:ext cx="4286849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940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1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248" y="764704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Світовий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умовами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охороною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3429000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Стан справ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охороною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актуальною проблемою як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профспілок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 і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міждержавних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структур,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Міжнародної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МОП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розглядає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тему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гідної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Підвищена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проблем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пояснюється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першу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кожним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роком,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заходи,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вживаються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травматизму, у 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смертельними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наслідками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профзахворювань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тих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приділяється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здавалося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підвищена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9070" y="175764"/>
            <a:ext cx="3023616" cy="281025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xmlns="" val="358876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548" y="33265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МОП,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щороку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реєструється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270 млн.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нещасних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пов'язаних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 трудовою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і 160 млн.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4869160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гине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354 тис.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з них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розвиненою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ринковою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економікою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16,2 тис,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колишніх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соціалістичних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21,4 тис,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Китаї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73,6 тис,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48,2 тис,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Тихого океану — 83 тис,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Близького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Сходу — 28 тис,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Африки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південніше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Сахари — 54,7 тис,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Латинської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Америки та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Карибського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басейну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28,6 тис.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 тис.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загиблих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548" y="1251860"/>
            <a:ext cx="36004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205605909"/>
              </p:ext>
            </p:extLst>
          </p:nvPr>
        </p:nvGraphicFramePr>
        <p:xfrm>
          <a:off x="4073008" y="1389489"/>
          <a:ext cx="4888353" cy="3325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67610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додати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тих,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одержав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профзахворювання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вибув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,—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2004 р. становив 2,2 млн.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становили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онкологічні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—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серцево-судинні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—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травматологічні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—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інфекційні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28323665"/>
              </p:ext>
            </p:extLst>
          </p:nvPr>
        </p:nvGraphicFramePr>
        <p:xfrm>
          <a:off x="4572125" y="188640"/>
          <a:ext cx="4464496" cy="3675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63854" y="3933056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Щодня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відсутні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робочому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тимчасової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непрацездатності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5%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робочої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нещасними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випадками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втрачається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1250 млрд.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доларів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США,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4%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світового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валового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продукту.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295" y="2917979"/>
            <a:ext cx="360040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3822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8" grpId="0">
        <p:bldAsOne/>
      </p:bldGraphic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540" y="580526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нещасних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стається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дрібних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приватних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615307"/>
            <a:ext cx="460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Бельгії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половина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нещасних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смертельними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наслідками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40%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профзахворювань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припадає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100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084" y="3284984"/>
            <a:ext cx="35808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Австрії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2001 р. створено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спеціальний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підрозділ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обслу­говування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чисельністю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працюючих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як 50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515" y="213304"/>
            <a:ext cx="3750909" cy="292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0791" y="2996952"/>
            <a:ext cx="4572000" cy="257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1090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25" y="11219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Конкретні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МОП з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викорінення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дитячої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нещасним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випадкам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рівність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безпечних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умов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розвинутих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3697136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— про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нещасних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трудящих,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зайнятих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завантаженні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розвантаженні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суден;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115 — про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трудящих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іонізуючої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радіації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119 — про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машин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захисними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пристроями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120 — про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гігієну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установах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129 — про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інспекцію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сільському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господарстві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155 — про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гігієну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виробниче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174 — про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великим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промисловим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аваріям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176 — про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гігієну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шахтах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3774" y="464130"/>
            <a:ext cx="2602829" cy="2602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61" y="1789625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8552" y="4869160"/>
            <a:ext cx="1633141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915816" y="2143629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Вагома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конвенцій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МОП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21833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548" y="332656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приділяється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питанням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Європейському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Союзі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ЄС є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займаються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проблемами трудового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Розглядаються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питяння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як: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16832"/>
            <a:ext cx="8784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зайнятості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оплати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Соціальний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Трудове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законодавство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Безпека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гігієна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690477"/>
            <a:ext cx="4243329" cy="2994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5386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розділяється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всіма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країнами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ЄС –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систем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визнання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зростаючої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376493"/>
            <a:ext cx="39064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Керівні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ЄС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прагнуть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об’єднання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зусиль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держав-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Євросоюзу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видаються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охоплюють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виробничої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включаються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підвищуючи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планку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умов.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2054" y="3602581"/>
            <a:ext cx="3888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ЄС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приділяють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зростаючу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пошукам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ведуть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7545" y="566124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Створено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Європейський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фонд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ЄС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390" l="612" r="99388">
                        <a14:foregroundMark x1="30581" y1="9146" x2="50153" y2="15854"/>
                        <a14:backgroundMark x1="38532" y1="1220" x2="38532" y2="1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834" y="2998277"/>
            <a:ext cx="3115110" cy="3124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30156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Позитивний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розбудови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накопичено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Останніми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роками там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формується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традиційного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3404" y="2109366"/>
            <a:ext cx="5279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фірмах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розглядається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як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вимога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громадянина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 як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мета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комерційним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успіхом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436" y="3861048"/>
            <a:ext cx="5597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Фахівці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маючи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ґрунтовні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зобов’язані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щороку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проходити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курси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загальною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тривалістю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щонайменш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3620" y="5517232"/>
            <a:ext cx="5028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Тренінги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присвячені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законодавчих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новітніх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організаційних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9718" y="266276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662" y="1810891"/>
            <a:ext cx="2802542" cy="1906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3309695"/>
            <a:ext cx="1931172" cy="2027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579" y="5061377"/>
            <a:ext cx="2850269" cy="1720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50210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1269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</dc:creator>
  <cp:lastModifiedBy>fckk</cp:lastModifiedBy>
  <cp:revision>29</cp:revision>
  <cp:lastPrinted>2018-04-06T11:50:04Z</cp:lastPrinted>
  <dcterms:created xsi:type="dcterms:W3CDTF">2016-11-26T20:27:46Z</dcterms:created>
  <dcterms:modified xsi:type="dcterms:W3CDTF">2020-04-13T12:21:40Z</dcterms:modified>
</cp:coreProperties>
</file>